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59" r:id="rId6"/>
    <p:sldId id="290" r:id="rId7"/>
    <p:sldId id="261" r:id="rId8"/>
    <p:sldId id="306" r:id="rId9"/>
    <p:sldId id="307" r:id="rId10"/>
    <p:sldId id="289" r:id="rId11"/>
    <p:sldId id="291" r:id="rId12"/>
    <p:sldId id="258" r:id="rId13"/>
    <p:sldId id="277" r:id="rId14"/>
    <p:sldId id="309" r:id="rId15"/>
    <p:sldId id="286" r:id="rId16"/>
    <p:sldId id="276" r:id="rId17"/>
    <p:sldId id="287" r:id="rId18"/>
    <p:sldId id="310" r:id="rId19"/>
    <p:sldId id="278" r:id="rId20"/>
    <p:sldId id="311" r:id="rId21"/>
    <p:sldId id="292" r:id="rId22"/>
    <p:sldId id="283" r:id="rId23"/>
    <p:sldId id="285" r:id="rId24"/>
    <p:sldId id="312" r:id="rId25"/>
    <p:sldId id="313" r:id="rId26"/>
    <p:sldId id="293" r:id="rId27"/>
    <p:sldId id="296" r:id="rId28"/>
    <p:sldId id="302" r:id="rId29"/>
    <p:sldId id="297" r:id="rId30"/>
    <p:sldId id="282" r:id="rId31"/>
    <p:sldId id="294" r:id="rId32"/>
    <p:sldId id="301" r:id="rId33"/>
    <p:sldId id="303" r:id="rId34"/>
    <p:sldId id="305" r:id="rId35"/>
    <p:sldId id="304" r:id="rId36"/>
    <p:sldId id="284" r:id="rId37"/>
    <p:sldId id="266" r:id="rId38"/>
    <p:sldId id="298" r:id="rId39"/>
    <p:sldId id="299" r:id="rId40"/>
    <p:sldId id="279" r:id="rId41"/>
    <p:sldId id="280" r:id="rId42"/>
    <p:sldId id="295" r:id="rId43"/>
    <p:sldId id="288"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p:restoredTop sz="88203"/>
  </p:normalViewPr>
  <p:slideViewPr>
    <p:cSldViewPr snapToGrid="0">
      <p:cViewPr>
        <p:scale>
          <a:sx n="161" d="100"/>
          <a:sy n="161" d="100"/>
        </p:scale>
        <p:origin x="-160" y="-6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p>
          <a:p>
            <a:pPr marL="0" lvl="0" indent="0" algn="l" rtl="0">
              <a:spcBef>
                <a:spcPts val="0"/>
              </a:spcBef>
              <a:spcAft>
                <a:spcPts val="0"/>
              </a:spcAft>
              <a:buNone/>
            </a:pPr>
            <a:r>
              <a:rPr lang="de-DE" dirty="0"/>
              <a:t>Diese Probleme werden später in der Zeitreihenanalyse näher beleuchtet.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5.tiff"/><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3.tiff"/><Relationship Id="rId7" Type="http://schemas.openxmlformats.org/officeDocument/2006/relationships/customXml" Target="../ink/ink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customXml" Target="../ink/ink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34" Type="http://schemas.openxmlformats.org/officeDocument/2006/relationships/image" Target="../media/image69.svg"/><Relationship Id="rId7" Type="http://schemas.openxmlformats.org/officeDocument/2006/relationships/image" Target="../media/image44.png"/><Relationship Id="rId12" Type="http://schemas.openxmlformats.org/officeDocument/2006/relationships/image" Target="../media/image39.sv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notesSlide" Target="../notesSlides/notesSlide39.xml"/><Relationship Id="rId16" Type="http://schemas.openxmlformats.org/officeDocument/2006/relationships/image" Target="../media/image51.svg"/><Relationship Id="rId20" Type="http://schemas.openxmlformats.org/officeDocument/2006/relationships/image" Target="../media/image55.svg"/><Relationship Id="rId29"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43.svg"/><Relationship Id="rId11" Type="http://schemas.openxmlformats.org/officeDocument/2006/relationships/image" Target="../media/image38.png"/><Relationship Id="rId24" Type="http://schemas.openxmlformats.org/officeDocument/2006/relationships/image" Target="../media/image59.svg"/><Relationship Id="rId32" Type="http://schemas.openxmlformats.org/officeDocument/2006/relationships/image" Target="../media/image67.svg"/><Relationship Id="rId5" Type="http://schemas.openxmlformats.org/officeDocument/2006/relationships/image" Target="../media/image42.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36" Type="http://schemas.openxmlformats.org/officeDocument/2006/relationships/image" Target="../media/image71.svg"/><Relationship Id="rId10" Type="http://schemas.openxmlformats.org/officeDocument/2006/relationships/image" Target="../media/image47.sv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9.svg"/><Relationship Id="rId22" Type="http://schemas.openxmlformats.org/officeDocument/2006/relationships/image" Target="../media/image57.svg"/><Relationship Id="rId27" Type="http://schemas.openxmlformats.org/officeDocument/2006/relationships/image" Target="../media/image62.png"/><Relationship Id="rId30" Type="http://schemas.openxmlformats.org/officeDocument/2006/relationships/image" Target="../media/image65.svg"/><Relationship Id="rId35" Type="http://schemas.openxmlformats.org/officeDocument/2006/relationships/image" Target="../media/image70.png"/><Relationship Id="rId8" Type="http://schemas.openxmlformats.org/officeDocument/2006/relationships/image" Target="../media/image45.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in Abhängigkeit mit OTD</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Rechteck 4">
            <a:extLst>
              <a:ext uri="{FF2B5EF4-FFF2-40B4-BE49-F238E27FC236}">
                <a16:creationId xmlns:a16="http://schemas.microsoft.com/office/drawing/2014/main" id="{7464CC00-AB97-D942-BE31-342970742AA4}"/>
              </a:ext>
            </a:extLst>
          </p:cNvPr>
          <p:cNvSpPr/>
          <p:nvPr/>
        </p:nvSpPr>
        <p:spPr>
          <a:xfrm>
            <a:off x="7633650" y="4880894"/>
            <a:ext cx="1510350" cy="246221"/>
          </a:xfrm>
          <a:prstGeom prst="rect">
            <a:avLst/>
          </a:prstGeom>
        </p:spPr>
        <p:txBody>
          <a:bodyPr wrap="none">
            <a:spAutoFit/>
          </a:bodyPr>
          <a:lstStyle/>
          <a:p>
            <a:pPr marL="139700">
              <a:buSzPts val="1400"/>
              <a:defRPr/>
            </a:pPr>
            <a:r>
              <a:rPr lang="de-DE" sz="1000" dirty="0">
                <a:highlight>
                  <a:srgbClr val="FFFF00"/>
                </a:highlight>
              </a:rPr>
              <a:t>#TODO: Titel ändern</a:t>
            </a:r>
          </a:p>
        </p:txBody>
      </p:sp>
      <p:pic>
        <p:nvPicPr>
          <p:cNvPr id="13" name="Grafik 12">
            <a:extLst>
              <a:ext uri="{FF2B5EF4-FFF2-40B4-BE49-F238E27FC236}">
                <a16:creationId xmlns:a16="http://schemas.microsoft.com/office/drawing/2014/main" id="{082BC037-D86E-8147-A73F-6D85A31D7A8C}"/>
              </a:ext>
            </a:extLst>
          </p:cNvPr>
          <p:cNvPicPr>
            <a:picLocks noChangeAspect="1"/>
          </p:cNvPicPr>
          <p:nvPr/>
        </p:nvPicPr>
        <p:blipFill>
          <a:blip r:embed="rId3"/>
          <a:stretch>
            <a:fillRect/>
          </a:stretch>
        </p:blipFill>
        <p:spPr>
          <a:xfrm>
            <a:off x="334250" y="992075"/>
            <a:ext cx="3985162" cy="2457516"/>
          </a:xfrm>
          <a:prstGeom prst="rect">
            <a:avLst/>
          </a:prstGeom>
        </p:spPr>
      </p:pic>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4"/>
          <a:stretch>
            <a:fillRect/>
          </a:stretch>
        </p:blipFill>
        <p:spPr>
          <a:xfrm>
            <a:off x="4824590" y="1053000"/>
            <a:ext cx="3985162" cy="2523019"/>
          </a:xfrm>
          <a:prstGeom prst="rect">
            <a:avLst/>
          </a:prstGeom>
        </p:spPr>
      </p:pic>
    </p:spTree>
    <p:extLst>
      <p:ext uri="{BB962C8B-B14F-4D97-AF65-F5344CB8AC3E}">
        <p14:creationId xmlns:p14="http://schemas.microsoft.com/office/powerpoint/2010/main" val="3257424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790174"/>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Präsentation </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6438"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667" y="2571675"/>
            <a:ext cx="1510978" cy="1510978"/>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Tree>
    <p:extLst>
      <p:ext uri="{BB962C8B-B14F-4D97-AF65-F5344CB8AC3E}">
        <p14:creationId xmlns:p14="http://schemas.microsoft.com/office/powerpoint/2010/main" val="43339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3108543"/>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https://ec.europa.eu/eurostat/databrowser/view/ei_etea19_m/default/table?lang=en,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Tatsächliche Transportkosten meist höher als der tatsächlich abgegebene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endParaRPr lang="de-DE" sz="1400" b="1"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Kosten übersteigen Umsatz in manchen Monaten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Transportkosten</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
        <p:nvSpPr>
          <p:cNvPr id="2" name="Pfeil nach rechts 1">
            <a:extLst>
              <a:ext uri="{FF2B5EF4-FFF2-40B4-BE49-F238E27FC236}">
                <a16:creationId xmlns:a16="http://schemas.microsoft.com/office/drawing/2014/main" id="{DD5FF7AD-C5DD-054D-9A52-371D593C1794}"/>
              </a:ext>
            </a:extLst>
          </p:cNvPr>
          <p:cNvSpPr/>
          <p:nvPr/>
        </p:nvSpPr>
        <p:spPr>
          <a:xfrm rot="19755845">
            <a:off x="3983964" y="1516380"/>
            <a:ext cx="307071" cy="156894"/>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968881713"/>
              </p:ext>
            </p:extLst>
          </p:nvPr>
        </p:nvGraphicFramePr>
        <p:xfrm>
          <a:off x="311700" y="1126066"/>
          <a:ext cx="3924834" cy="37405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869515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2232</Words>
  <Application>Microsoft Macintosh PowerPoint</Application>
  <PresentationFormat>Bildschirmpräsentation (16:9)</PresentationFormat>
  <Paragraphs>492</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Problemstellung</vt:lpstr>
      <vt:lpstr>Visuelle Exploration &amp; Datenbereinigung</vt:lpstr>
      <vt:lpstr>Visuelle Exploration: Datenbereinigung</vt:lpstr>
      <vt:lpstr>Visuelle Exploration</vt:lpstr>
      <vt:lpstr>Visuelle Exploration</vt:lpstr>
      <vt:lpstr>Visuelle Exploration</vt:lpstr>
      <vt:lpstr>Kennzahlen und Reporting</vt:lpstr>
      <vt:lpstr>Kosten und Umsatz von Instafreight  in 2018 bis 2020 (in €) </vt:lpstr>
      <vt:lpstr>Kennzahlen und Reporting Marge, Umsatz und Kosten in Deutschland</vt:lpstr>
      <vt:lpstr>Kennzahlen und Reporting: Marge in Abhängigkeit mit OTD</vt:lpstr>
      <vt:lpstr>Kennzahlen und Reporting: Marge Abhängigkeit</vt:lpstr>
      <vt:lpstr>Kennzahlen und Reporting</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2. Zeitreihenanalyse: Entwicklung der Spediteurkosten</vt:lpstr>
      <vt:lpstr>Korrelation</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Backup: Vorgegebene Prognose in Margin</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154</cp:revision>
  <dcterms:modified xsi:type="dcterms:W3CDTF">2021-02-16T14:59:10Z</dcterms:modified>
</cp:coreProperties>
</file>